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96" r:id="rId1"/>
  </p:sldMasterIdLst>
  <p:sldIdLst>
    <p:sldId id="272" r:id="rId2"/>
    <p:sldId id="293" r:id="rId3"/>
    <p:sldId id="278" r:id="rId4"/>
    <p:sldId id="279" r:id="rId5"/>
    <p:sldId id="274" r:id="rId6"/>
    <p:sldId id="275" r:id="rId7"/>
    <p:sldId id="276" r:id="rId8"/>
    <p:sldId id="277" r:id="rId9"/>
    <p:sldId id="280" r:id="rId10"/>
    <p:sldId id="283" r:id="rId11"/>
    <p:sldId id="284" r:id="rId12"/>
    <p:sldId id="290" r:id="rId13"/>
    <p:sldId id="285" r:id="rId14"/>
    <p:sldId id="286" r:id="rId15"/>
    <p:sldId id="295" r:id="rId16"/>
    <p:sldId id="294" r:id="rId17"/>
    <p:sldId id="273" r:id="rId18"/>
  </p:sldIdLst>
  <p:sldSz cx="12192000" cy="6858000"/>
  <p:notesSz cx="6858000" cy="9144000"/>
  <p:embeddedFontLst>
    <p:embeddedFont>
      <p:font typeface="Arial Black" panose="020B0A04020102020204" pitchFamily="34" charset="0"/>
      <p:bold r:id="rId19"/>
    </p:embeddedFont>
    <p:embeddedFont>
      <p:font typeface="Bahnschrift" panose="020B0502040204020203" pitchFamily="34" charset="0"/>
      <p:regular r:id="rId20"/>
      <p:bold r:id="rId21"/>
    </p:embeddedFont>
    <p:embeddedFont>
      <p:font typeface="Baskerville Old Face" panose="02020602080505020303" pitchFamily="18" charset="0"/>
      <p:regular r:id="rId22"/>
    </p:embeddedFont>
    <p:embeddedFont>
      <p:font typeface="Bookman Old Style" panose="02050604050505020204" pitchFamily="18" charset="0"/>
      <p:regular r:id="rId23"/>
      <p:bold r:id="rId24"/>
      <p:italic r:id="rId25"/>
      <p:boldItalic r:id="rId26"/>
    </p:embeddedFon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Tinos" panose="020B0604020202020204" charset="0"/>
      <p:regular r:id="rId31"/>
      <p:bold r:id="rId32"/>
      <p:italic r:id="rId33"/>
      <p:boldItalic r:id="rId34"/>
    </p:embeddedFont>
    <p:embeddedFont>
      <p:font typeface="Wingdings 3" panose="05040102010807070707" pitchFamily="18" charset="2"/>
      <p:regular r:id="rId3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62" autoAdjust="0"/>
    <p:restoredTop sz="94660"/>
  </p:normalViewPr>
  <p:slideViewPr>
    <p:cSldViewPr>
      <p:cViewPr varScale="1">
        <p:scale>
          <a:sx n="81" d="100"/>
          <a:sy n="81" d="100"/>
        </p:scale>
        <p:origin x="720" y="53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8.fntdata"/><Relationship Id="rId39" Type="http://schemas.openxmlformats.org/officeDocument/2006/relationships/tableStyles" Target="tableStyles.xml"/><Relationship Id="rId21" Type="http://schemas.openxmlformats.org/officeDocument/2006/relationships/font" Target="fonts/font3.fntdata"/><Relationship Id="rId34" Type="http://schemas.openxmlformats.org/officeDocument/2006/relationships/font" Target="fonts/font1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font" Target="fonts/font15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font" Target="fonts/font17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15DAA-8545-418F-A7A1-7EE3F4014080}" type="datetimeFigureOut">
              <a:rPr lang="en-US" smtClean="0"/>
              <a:pPr/>
              <a:t>7/1/2022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2F1E8-371B-4DBA-9FB8-4520BBC1128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15DAA-8545-418F-A7A1-7EE3F4014080}" type="datetimeFigureOut">
              <a:rPr lang="en-US" smtClean="0"/>
              <a:pPr/>
              <a:t>7/1/2022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2F1E8-371B-4DBA-9FB8-4520BBC1128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15DAA-8545-418F-A7A1-7EE3F4014080}" type="datetimeFigureOut">
              <a:rPr lang="en-US" smtClean="0"/>
              <a:pPr/>
              <a:t>7/1/2022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2F1E8-371B-4DBA-9FB8-4520BBC1128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15DAA-8545-418F-A7A1-7EE3F4014080}" type="datetimeFigureOut">
              <a:rPr lang="en-US" smtClean="0"/>
              <a:pPr/>
              <a:t>7/1/2022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2F1E8-371B-4DBA-9FB8-4520BBC1128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15DAA-8545-418F-A7A1-7EE3F4014080}" type="datetimeFigureOut">
              <a:rPr lang="en-US" smtClean="0"/>
              <a:pPr/>
              <a:t>7/1/2022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2F1E8-371B-4DBA-9FB8-4520BBC1128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15DAA-8545-418F-A7A1-7EE3F4014080}" type="datetimeFigureOut">
              <a:rPr lang="en-US" smtClean="0"/>
              <a:pPr/>
              <a:t>7/1/2022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2F1E8-371B-4DBA-9FB8-4520BBC1128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15DAA-8545-418F-A7A1-7EE3F4014080}" type="datetimeFigureOut">
              <a:rPr lang="en-US" smtClean="0"/>
              <a:pPr/>
              <a:t>7/1/2022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2F1E8-371B-4DBA-9FB8-4520BBC1128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15DAA-8545-418F-A7A1-7EE3F4014080}" type="datetimeFigureOut">
              <a:rPr lang="en-US" smtClean="0"/>
              <a:pPr/>
              <a:t>7/1/2022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2F1E8-371B-4DBA-9FB8-4520BBC1128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15DAA-8545-418F-A7A1-7EE3F4014080}" type="datetimeFigureOut">
              <a:rPr lang="en-US" smtClean="0"/>
              <a:pPr/>
              <a:t>7/1/2022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2F1E8-371B-4DBA-9FB8-4520BBC1128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15DAA-8545-418F-A7A1-7EE3F4014080}" type="datetimeFigureOut">
              <a:rPr lang="en-US" smtClean="0"/>
              <a:pPr/>
              <a:t>7/1/2022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2F1E8-371B-4DBA-9FB8-4520BBC1128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15DAA-8545-418F-A7A1-7EE3F4014080}" type="datetimeFigureOut">
              <a:rPr lang="en-US" smtClean="0"/>
              <a:pPr/>
              <a:t>7/1/2022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2F1E8-371B-4DBA-9FB8-4520BBC1128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215DAA-8545-418F-A7A1-7EE3F4014080}" type="datetimeFigureOut">
              <a:rPr lang="en-US" smtClean="0"/>
              <a:pPr/>
              <a:t>7/1/2022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32F1E8-371B-4DBA-9FB8-4520BBC1128E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microsoft.com/office/2007/relationships/hdphoto" Target="../media/hdphoto1.wdp"/><Relationship Id="rId7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slideshare.net/neerajparmar68/1-d-wave-equation" TargetMode="External"/><Relationship Id="rId5" Type="http://schemas.openxmlformats.org/officeDocument/2006/relationships/hyperlink" Target="http://www.wikepedia.org/" TargetMode="External"/><Relationship Id="rId4" Type="http://schemas.openxmlformats.org/officeDocument/2006/relationships/hyperlink" Target="http://www.google.com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alphaModFix amt="16000"/>
            <a:lum/>
          </a:blip>
          <a:srcRect/>
          <a:stretch>
            <a:fillRect l="23000" t="13000" r="23000" b="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1FE76E1-100E-4716-B902-919011E69BFA}"/>
              </a:ext>
            </a:extLst>
          </p:cNvPr>
          <p:cNvSpPr txBox="1">
            <a:spLocks noChangeArrowheads="1"/>
          </p:cNvSpPr>
          <p:nvPr/>
        </p:nvSpPr>
        <p:spPr>
          <a:xfrm>
            <a:off x="4115" y="-5932"/>
            <a:ext cx="12191999" cy="908720"/>
          </a:xfrm>
          <a:prstGeom prst="rect">
            <a:avLst/>
          </a:prstGeom>
          <a:solidFill>
            <a:srgbClr val="C00000"/>
          </a:solidFill>
        </p:spPr>
        <p:txBody>
          <a:bodyPr/>
          <a:lstStyle/>
          <a:p>
            <a:pPr lvl="0" algn="ctr">
              <a:lnSpc>
                <a:spcPct val="90000"/>
              </a:lnSpc>
              <a:spcBef>
                <a:spcPct val="0"/>
              </a:spcBef>
              <a:defRPr/>
            </a:pPr>
            <a:endParaRPr kumimoji="0" lang="zh-CN" altLang="en-US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ea typeface="+mj-ea"/>
              <a:cs typeface="+mj-cs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B64540B-9E01-4DD0-BBA0-62D035B2EB31}"/>
              </a:ext>
            </a:extLst>
          </p:cNvPr>
          <p:cNvSpPr txBox="1">
            <a:spLocks noChangeArrowheads="1"/>
          </p:cNvSpPr>
          <p:nvPr/>
        </p:nvSpPr>
        <p:spPr>
          <a:xfrm>
            <a:off x="1" y="6420156"/>
            <a:ext cx="12196112" cy="441960"/>
          </a:xfrm>
          <a:prstGeom prst="rect">
            <a:avLst/>
          </a:prstGeom>
          <a:solidFill>
            <a:srgbClr val="C00000"/>
          </a:solidFill>
        </p:spPr>
        <p:txBody>
          <a:bodyPr/>
          <a:lstStyle/>
          <a:p>
            <a:pPr>
              <a:lnSpc>
                <a:spcPct val="90000"/>
              </a:lnSpc>
              <a:spcBef>
                <a:spcPct val="0"/>
              </a:spcBef>
              <a:defRPr/>
            </a:pPr>
            <a:r>
              <a:rPr kumimoji="0" lang="en-IN" altLang="zh-CN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nos"/>
                <a:ea typeface="+mj-ea"/>
                <a:cs typeface="+mj-cs"/>
              </a:rPr>
              <a:t>					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9DF554E2-7215-4020-8DE3-54951C2E4B99}"/>
              </a:ext>
            </a:extLst>
          </p:cNvPr>
          <p:cNvSpPr txBox="1">
            <a:spLocks/>
          </p:cNvSpPr>
          <p:nvPr/>
        </p:nvSpPr>
        <p:spPr>
          <a:xfrm>
            <a:off x="3124200" y="2209800"/>
            <a:ext cx="5403400" cy="18288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>
                <a:solidFill>
                  <a:srgbClr val="C00000"/>
                </a:solidFill>
                <a:latin typeface="Bookman Old Style" panose="02050604050505020204" pitchFamily="18" charset="0"/>
              </a:rPr>
              <a:t>Program Name : </a:t>
            </a:r>
            <a:r>
              <a:rPr lang="en-US" sz="2400" b="1" dirty="0">
                <a:solidFill>
                  <a:srgbClr val="C00000"/>
                </a:solidFill>
                <a:latin typeface="Bookman Old Style" panose="02050604050505020204" pitchFamily="18" charset="0"/>
              </a:rPr>
              <a:t>B.TECH CSE</a:t>
            </a:r>
          </a:p>
          <a:p>
            <a:pPr marL="0" indent="0" algn="ctr">
              <a:buNone/>
            </a:pPr>
            <a:r>
              <a:rPr lang="en-US" sz="2400" dirty="0">
                <a:solidFill>
                  <a:srgbClr val="C00000"/>
                </a:solidFill>
                <a:latin typeface="Bookman Old Style" panose="02050604050505020204" pitchFamily="18" charset="0"/>
              </a:rPr>
              <a:t>Section : </a:t>
            </a:r>
            <a:r>
              <a:rPr lang="en-US" sz="2400" b="1" dirty="0">
                <a:solidFill>
                  <a:srgbClr val="C00000"/>
                </a:solidFill>
                <a:latin typeface="Bookman Old Style" panose="02050604050505020204" pitchFamily="18" charset="0"/>
              </a:rPr>
              <a:t>24</a:t>
            </a:r>
          </a:p>
          <a:p>
            <a:pPr algn="ctr"/>
            <a:r>
              <a:rPr lang="en-US" sz="2400" dirty="0">
                <a:solidFill>
                  <a:srgbClr val="C00000"/>
                </a:solidFill>
                <a:latin typeface="Bookman Old Style" panose="02050604050505020204" pitchFamily="18" charset="0"/>
              </a:rPr>
              <a:t>Session : </a:t>
            </a:r>
            <a:r>
              <a:rPr lang="en-US" sz="2400" b="1" dirty="0">
                <a:solidFill>
                  <a:srgbClr val="C00000"/>
                </a:solidFill>
                <a:latin typeface="Bookman Old Style" panose="02050604050505020204" pitchFamily="18" charset="0"/>
              </a:rPr>
              <a:t>2021-2022</a:t>
            </a:r>
          </a:p>
          <a:p>
            <a:pPr marL="0" indent="0" algn="ctr">
              <a:buNone/>
            </a:pPr>
            <a:endParaRPr lang="en-US" sz="2400" b="1" dirty="0">
              <a:solidFill>
                <a:srgbClr val="C00000"/>
              </a:solidFill>
              <a:latin typeface="Bookman Old Style" panose="020506040505050202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35F3B96-241B-467A-8576-887E4448E53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305" y="-4825"/>
            <a:ext cx="942333" cy="907502"/>
          </a:xfrm>
          <a:prstGeom prst="rect">
            <a:avLst/>
          </a:prstGeom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09894C1-CFD1-49D9-AE9D-CD3F076EDAD4}"/>
              </a:ext>
            </a:extLst>
          </p:cNvPr>
          <p:cNvSpPr txBox="1"/>
          <p:nvPr/>
        </p:nvSpPr>
        <p:spPr>
          <a:xfrm>
            <a:off x="2837300" y="1098125"/>
            <a:ext cx="65560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C00000"/>
                </a:solidFill>
                <a:latin typeface="Bookman Old Style" panose="02050604050505020204" pitchFamily="18" charset="0"/>
              </a:rPr>
              <a:t>CAT-3 PRESENTATION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52328C-FF7A-4B69-80EB-FD242C0BE4C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11252537" y="-4825"/>
            <a:ext cx="942333" cy="907502"/>
          </a:xfrm>
          <a:prstGeom prst="rect">
            <a:avLst/>
          </a:prstGeom>
          <a:ln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A4B3EC3-0AA4-4D8B-BB99-D0EBD2F52643}"/>
              </a:ext>
            </a:extLst>
          </p:cNvPr>
          <p:cNvSpPr txBox="1"/>
          <p:nvPr/>
        </p:nvSpPr>
        <p:spPr>
          <a:xfrm>
            <a:off x="0" y="-55549"/>
            <a:ext cx="12192000" cy="9787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lnSpc>
                <a:spcPct val="90000"/>
              </a:lnSpc>
              <a:spcBef>
                <a:spcPct val="0"/>
              </a:spcBef>
              <a:defRPr/>
            </a:pPr>
            <a:r>
              <a:rPr lang="en-US" altLang="zh-CN" sz="2800" b="1" dirty="0">
                <a:solidFill>
                  <a:schemeClr val="bg1"/>
                </a:solidFill>
                <a:ea typeface="+mj-ea"/>
                <a:cs typeface="+mj-cs"/>
              </a:rPr>
              <a:t>School of Computing Science and Engineering</a:t>
            </a:r>
          </a:p>
          <a:p>
            <a:pPr lvl="0" algn="ctr">
              <a:lnSpc>
                <a:spcPct val="90000"/>
              </a:lnSpc>
              <a:spcBef>
                <a:spcPct val="0"/>
              </a:spcBef>
              <a:defRPr/>
            </a:pPr>
            <a:endParaRPr lang="en-US" altLang="zh-CN" b="1" dirty="0">
              <a:solidFill>
                <a:schemeClr val="bg1"/>
              </a:solidFill>
              <a:ea typeface="+mj-ea"/>
              <a:cs typeface="+mj-cs"/>
            </a:endParaRPr>
          </a:p>
          <a:p>
            <a:pPr lvl="0" algn="ctr">
              <a:lnSpc>
                <a:spcPct val="90000"/>
              </a:lnSpc>
              <a:spcBef>
                <a:spcPct val="0"/>
              </a:spcBef>
              <a:defRPr/>
            </a:pPr>
            <a:r>
              <a:rPr lang="en-US" altLang="zh-CN" b="1" dirty="0">
                <a:solidFill>
                  <a:schemeClr val="bg1"/>
                </a:solidFill>
                <a:ea typeface="+mj-ea"/>
                <a:cs typeface="+mj-cs"/>
              </a:rPr>
              <a:t>Subject Name: Linear Algebra And Differential Equation			Subject Code: </a:t>
            </a:r>
            <a:r>
              <a:rPr lang="en-US" b="1" dirty="0">
                <a:solidFill>
                  <a:schemeClr val="bg1"/>
                </a:solidFill>
              </a:rPr>
              <a:t>BBS01T1003</a:t>
            </a:r>
            <a:endParaRPr kumimoji="0" lang="zh-CN" altLang="en-US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ea typeface="+mj-ea"/>
              <a:cs typeface="+mj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59B3924-1DE5-48EA-AFAF-D0CA537A6CEF}"/>
              </a:ext>
            </a:extLst>
          </p:cNvPr>
          <p:cNvSpPr txBox="1"/>
          <p:nvPr/>
        </p:nvSpPr>
        <p:spPr>
          <a:xfrm>
            <a:off x="471471" y="3035016"/>
            <a:ext cx="4343400" cy="3147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u="sng" dirty="0">
                <a:latin typeface="Calibri" panose="020F0502020204030204" pitchFamily="34" charset="0"/>
                <a:cs typeface="Calibri" panose="020F0502020204030204" pitchFamily="34" charset="0"/>
              </a:rPr>
              <a:t>Group Members:-</a:t>
            </a:r>
          </a:p>
          <a:p>
            <a:endParaRPr lang="en-US" sz="1050" b="1" i="1" u="sng" dirty="0">
              <a:solidFill>
                <a:srgbClr val="0020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31775" indent="-231775">
              <a:buFont typeface="Wingdings" panose="05000000000000000000" pitchFamily="2" charset="2"/>
              <a:buChar char="§"/>
              <a:tabLst>
                <a:tab pos="346075" algn="l"/>
              </a:tabLst>
            </a:pPr>
            <a:r>
              <a:rPr lang="en-US" sz="1600" dirty="0"/>
              <a:t>Name: </a:t>
            </a:r>
            <a:r>
              <a:rPr lang="en-US" sz="1600" b="1" dirty="0" err="1">
                <a:solidFill>
                  <a:srgbClr val="002060"/>
                </a:solidFill>
              </a:rPr>
              <a:t>Aviral</a:t>
            </a:r>
            <a:r>
              <a:rPr lang="en-US" sz="1600" b="1" dirty="0">
                <a:solidFill>
                  <a:srgbClr val="002060"/>
                </a:solidFill>
              </a:rPr>
              <a:t> Gaurav</a:t>
            </a:r>
          </a:p>
          <a:p>
            <a:pPr>
              <a:tabLst>
                <a:tab pos="346075" algn="l"/>
              </a:tabLst>
            </a:pPr>
            <a:r>
              <a:rPr lang="en-US" sz="1600" dirty="0">
                <a:solidFill>
                  <a:srgbClr val="002060"/>
                </a:solidFill>
              </a:rPr>
              <a:t>     </a:t>
            </a:r>
            <a:r>
              <a:rPr lang="en-US" sz="1600" dirty="0"/>
              <a:t>Admission no. : </a:t>
            </a:r>
            <a:r>
              <a:rPr lang="en-US" sz="1600" b="1" dirty="0">
                <a:solidFill>
                  <a:srgbClr val="002060"/>
                </a:solidFill>
              </a:rPr>
              <a:t>21SCSE1300029</a:t>
            </a:r>
            <a:endParaRPr lang="en-US" sz="1600" dirty="0">
              <a:solidFill>
                <a:srgbClr val="002060"/>
              </a:solidFill>
            </a:endParaRPr>
          </a:p>
          <a:p>
            <a:pPr marL="231775" indent="-231775">
              <a:buFont typeface="Wingdings" panose="05000000000000000000" pitchFamily="2" charset="2"/>
              <a:buChar char="§"/>
              <a:tabLst>
                <a:tab pos="346075" algn="l"/>
              </a:tabLst>
            </a:pPr>
            <a:r>
              <a:rPr lang="en-US" sz="1600" dirty="0"/>
              <a:t>Name:</a:t>
            </a:r>
            <a:r>
              <a:rPr lang="en-US" sz="1600" dirty="0">
                <a:solidFill>
                  <a:srgbClr val="002060"/>
                </a:solidFill>
              </a:rPr>
              <a:t> </a:t>
            </a:r>
            <a:r>
              <a:rPr lang="en-US" sz="1600" b="1" dirty="0">
                <a:solidFill>
                  <a:srgbClr val="002060"/>
                </a:solidFill>
              </a:rPr>
              <a:t>Abhinav Kumar Choudhary</a:t>
            </a:r>
          </a:p>
          <a:p>
            <a:pPr>
              <a:tabLst>
                <a:tab pos="346075" algn="l"/>
              </a:tabLst>
            </a:pPr>
            <a:r>
              <a:rPr lang="en-US" sz="1600" dirty="0">
                <a:solidFill>
                  <a:srgbClr val="002060"/>
                </a:solidFill>
              </a:rPr>
              <a:t>     </a:t>
            </a:r>
            <a:r>
              <a:rPr lang="en-US" sz="1600" dirty="0"/>
              <a:t>Admission no. : </a:t>
            </a:r>
            <a:r>
              <a:rPr lang="en-US" sz="1600" b="1" dirty="0">
                <a:solidFill>
                  <a:srgbClr val="002060"/>
                </a:solidFill>
              </a:rPr>
              <a:t>21SCSE1011615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1600" dirty="0"/>
              <a:t>Name: </a:t>
            </a:r>
            <a:r>
              <a:rPr lang="en-US" sz="1600" b="1" dirty="0" err="1">
                <a:solidFill>
                  <a:srgbClr val="002060"/>
                </a:solidFill>
              </a:rPr>
              <a:t>Deepansh</a:t>
            </a:r>
            <a:r>
              <a:rPr lang="en-US" sz="1600" b="1" dirty="0">
                <a:solidFill>
                  <a:srgbClr val="002060"/>
                </a:solidFill>
              </a:rPr>
              <a:t> Bhatia</a:t>
            </a:r>
          </a:p>
          <a:p>
            <a:r>
              <a:rPr lang="en-US" sz="1600" dirty="0"/>
              <a:t>      Admission no. : </a:t>
            </a:r>
            <a:r>
              <a:rPr lang="en-US" sz="1600" b="1" dirty="0">
                <a:solidFill>
                  <a:srgbClr val="002060"/>
                </a:solidFill>
              </a:rPr>
              <a:t>21SCSE1011677</a:t>
            </a:r>
            <a:endParaRPr lang="en-US" sz="1600" b="1" i="1" u="sng" dirty="0">
              <a:solidFill>
                <a:srgbClr val="0020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31775" indent="-231775">
              <a:buFont typeface="Wingdings" panose="05000000000000000000" pitchFamily="2" charset="2"/>
              <a:buChar char="§"/>
              <a:tabLst>
                <a:tab pos="346075" algn="l"/>
              </a:tabLst>
            </a:pPr>
            <a:r>
              <a:rPr lang="en-US" sz="1600" dirty="0"/>
              <a:t>Name: </a:t>
            </a:r>
            <a:r>
              <a:rPr lang="en-US" sz="1600" b="1" dirty="0">
                <a:solidFill>
                  <a:srgbClr val="002060"/>
                </a:solidFill>
              </a:rPr>
              <a:t>Neeraj Singh</a:t>
            </a:r>
          </a:p>
          <a:p>
            <a:pPr>
              <a:tabLst>
                <a:tab pos="346075" algn="l"/>
              </a:tabLst>
            </a:pPr>
            <a:r>
              <a:rPr lang="en-US" sz="1600" dirty="0">
                <a:solidFill>
                  <a:srgbClr val="002060"/>
                </a:solidFill>
              </a:rPr>
              <a:t>     </a:t>
            </a:r>
            <a:r>
              <a:rPr lang="en-US" sz="1600" dirty="0"/>
              <a:t>Admission no. : </a:t>
            </a:r>
            <a:r>
              <a:rPr lang="en-US" sz="1600" b="1" dirty="0">
                <a:solidFill>
                  <a:srgbClr val="002060"/>
                </a:solidFill>
              </a:rPr>
              <a:t>21SCSE1011675</a:t>
            </a:r>
            <a:endParaRPr lang="en-US" sz="1600" dirty="0">
              <a:solidFill>
                <a:srgbClr val="002060"/>
              </a:solidFill>
            </a:endParaRPr>
          </a:p>
          <a:p>
            <a:pPr marL="231775" indent="-231775">
              <a:buFont typeface="Wingdings" panose="05000000000000000000" pitchFamily="2" charset="2"/>
              <a:buChar char="§"/>
              <a:tabLst>
                <a:tab pos="346075" algn="l"/>
              </a:tabLst>
            </a:pPr>
            <a:r>
              <a:rPr lang="en-US" sz="1600" dirty="0"/>
              <a:t>Name:</a:t>
            </a:r>
            <a:r>
              <a:rPr lang="en-US" sz="1600" dirty="0">
                <a:solidFill>
                  <a:srgbClr val="002060"/>
                </a:solidFill>
              </a:rPr>
              <a:t> </a:t>
            </a:r>
            <a:r>
              <a:rPr lang="en-US" sz="1600" b="1" dirty="0">
                <a:solidFill>
                  <a:srgbClr val="002060"/>
                </a:solidFill>
              </a:rPr>
              <a:t>Ashutosh Rai</a:t>
            </a:r>
          </a:p>
          <a:p>
            <a:pPr>
              <a:tabLst>
                <a:tab pos="346075" algn="l"/>
              </a:tabLst>
            </a:pPr>
            <a:r>
              <a:rPr lang="en-US" sz="1600" dirty="0">
                <a:solidFill>
                  <a:srgbClr val="002060"/>
                </a:solidFill>
              </a:rPr>
              <a:t>     </a:t>
            </a:r>
            <a:r>
              <a:rPr lang="en-US" sz="1600" dirty="0"/>
              <a:t>Admission no. : </a:t>
            </a:r>
            <a:r>
              <a:rPr lang="en-US" sz="1600" b="1" dirty="0">
                <a:solidFill>
                  <a:srgbClr val="002060"/>
                </a:solidFill>
              </a:rPr>
              <a:t>21SCSE1011691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ADE440F-D20D-4E61-A259-A0DC85417F64}"/>
              </a:ext>
            </a:extLst>
          </p:cNvPr>
          <p:cNvSpPr/>
          <p:nvPr/>
        </p:nvSpPr>
        <p:spPr>
          <a:xfrm>
            <a:off x="9144000" y="5029200"/>
            <a:ext cx="2708977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500" b="1" dirty="0">
                <a:latin typeface="Baskerville Old Face" pitchFamily="18" charset="0"/>
              </a:rPr>
              <a:t>Submitted to: </a:t>
            </a:r>
          </a:p>
          <a:p>
            <a:pPr algn="ctr"/>
            <a:r>
              <a:rPr lang="en-US" sz="2500" b="1" dirty="0">
                <a:solidFill>
                  <a:srgbClr val="C00000"/>
                </a:solidFill>
                <a:latin typeface="Baskerville Old Face" pitchFamily="18" charset="0"/>
              </a:rPr>
              <a:t>Dr. </a:t>
            </a:r>
            <a:r>
              <a:rPr lang="en-US" sz="2500" b="1" dirty="0" err="1">
                <a:solidFill>
                  <a:srgbClr val="C00000"/>
                </a:solidFill>
                <a:latin typeface="Baskerville Old Face" pitchFamily="18" charset="0"/>
              </a:rPr>
              <a:t>Vanita</a:t>
            </a:r>
            <a:r>
              <a:rPr lang="en-US" sz="2500" b="1" dirty="0">
                <a:solidFill>
                  <a:srgbClr val="C00000"/>
                </a:solidFill>
                <a:latin typeface="Baskerville Old Face" pitchFamily="18" charset="0"/>
              </a:rPr>
              <a:t> Garg</a:t>
            </a:r>
          </a:p>
        </p:txBody>
      </p:sp>
    </p:spTree>
    <p:extLst>
      <p:ext uri="{BB962C8B-B14F-4D97-AF65-F5344CB8AC3E}">
        <p14:creationId xmlns:p14="http://schemas.microsoft.com/office/powerpoint/2010/main" val="37020518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8F4CF-29C9-4949-8401-EC7DE8EC7133}"/>
              </a:ext>
            </a:extLst>
          </p:cNvPr>
          <p:cNvSpPr txBox="1">
            <a:spLocks noChangeArrowheads="1"/>
          </p:cNvSpPr>
          <p:nvPr/>
        </p:nvSpPr>
        <p:spPr>
          <a:xfrm>
            <a:off x="4115" y="-5932"/>
            <a:ext cx="12191999" cy="908720"/>
          </a:xfrm>
          <a:prstGeom prst="rect">
            <a:avLst/>
          </a:prstGeom>
          <a:solidFill>
            <a:srgbClr val="C00000"/>
          </a:solidFill>
        </p:spPr>
        <p:txBody>
          <a:bodyPr/>
          <a:lstStyle/>
          <a:p>
            <a:pPr lvl="0" algn="ctr">
              <a:lnSpc>
                <a:spcPct val="90000"/>
              </a:lnSpc>
              <a:spcBef>
                <a:spcPct val="0"/>
              </a:spcBef>
              <a:defRPr/>
            </a:pPr>
            <a:endParaRPr kumimoji="0" lang="zh-CN" altLang="en-US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ea typeface="+mj-ea"/>
              <a:cs typeface="+mj-cs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3B8F4CF-29C9-4949-8401-EC7DE8EC7133}"/>
              </a:ext>
            </a:extLst>
          </p:cNvPr>
          <p:cNvSpPr txBox="1">
            <a:spLocks noChangeArrowheads="1"/>
          </p:cNvSpPr>
          <p:nvPr/>
        </p:nvSpPr>
        <p:spPr>
          <a:xfrm>
            <a:off x="1" y="6172200"/>
            <a:ext cx="12191999" cy="908720"/>
          </a:xfrm>
          <a:prstGeom prst="rect">
            <a:avLst/>
          </a:prstGeom>
          <a:solidFill>
            <a:srgbClr val="C00000"/>
          </a:solidFill>
        </p:spPr>
        <p:txBody>
          <a:bodyPr/>
          <a:lstStyle/>
          <a:p>
            <a:pPr lvl="0" algn="ctr">
              <a:lnSpc>
                <a:spcPct val="90000"/>
              </a:lnSpc>
              <a:spcBef>
                <a:spcPct val="0"/>
              </a:spcBef>
              <a:defRPr/>
            </a:pPr>
            <a:endParaRPr kumimoji="0" lang="zh-CN" altLang="en-US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ea typeface="+mj-ea"/>
              <a:cs typeface="+mj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BF5204-6562-4F27-8F07-D9F43B540A8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305" y="-4825"/>
            <a:ext cx="942333" cy="907502"/>
          </a:xfrm>
          <a:prstGeom prst="rect">
            <a:avLst/>
          </a:prstGeom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1BF5204-6562-4F27-8F07-D9F43B540A8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11249667" y="0"/>
            <a:ext cx="942333" cy="907502"/>
          </a:xfrm>
          <a:prstGeom prst="rect">
            <a:avLst/>
          </a:prstGeom>
          <a:ln>
            <a:noFill/>
          </a:ln>
        </p:spPr>
      </p:pic>
      <p:pic>
        <p:nvPicPr>
          <p:cNvPr id="8" name="Picture 7" descr="e3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0" y="990600"/>
            <a:ext cx="12192000" cy="4114800"/>
          </a:xfrm>
          <a:prstGeom prst="rect">
            <a:avLst/>
          </a:prstGeom>
        </p:spPr>
      </p:pic>
      <p:pic>
        <p:nvPicPr>
          <p:cNvPr id="11" name="Picture 10" descr="ddd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66800" y="5257800"/>
            <a:ext cx="9753600" cy="6858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8F4CF-29C9-4949-8401-EC7DE8EC7133}"/>
              </a:ext>
            </a:extLst>
          </p:cNvPr>
          <p:cNvSpPr txBox="1">
            <a:spLocks noChangeArrowheads="1"/>
          </p:cNvSpPr>
          <p:nvPr/>
        </p:nvSpPr>
        <p:spPr>
          <a:xfrm>
            <a:off x="4115" y="-5932"/>
            <a:ext cx="12191999" cy="908720"/>
          </a:xfrm>
          <a:prstGeom prst="rect">
            <a:avLst/>
          </a:prstGeom>
          <a:solidFill>
            <a:srgbClr val="C00000"/>
          </a:solidFill>
        </p:spPr>
        <p:txBody>
          <a:bodyPr/>
          <a:lstStyle/>
          <a:p>
            <a:pPr lvl="0" algn="ctr">
              <a:lnSpc>
                <a:spcPct val="90000"/>
              </a:lnSpc>
              <a:spcBef>
                <a:spcPct val="0"/>
              </a:spcBef>
              <a:defRPr/>
            </a:pPr>
            <a:endParaRPr kumimoji="0" lang="zh-CN" altLang="en-US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ea typeface="+mj-ea"/>
              <a:cs typeface="+mj-cs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3B8F4CF-29C9-4949-8401-EC7DE8EC7133}"/>
              </a:ext>
            </a:extLst>
          </p:cNvPr>
          <p:cNvSpPr txBox="1">
            <a:spLocks noChangeArrowheads="1"/>
          </p:cNvSpPr>
          <p:nvPr/>
        </p:nvSpPr>
        <p:spPr>
          <a:xfrm>
            <a:off x="1" y="6172200"/>
            <a:ext cx="12191999" cy="908720"/>
          </a:xfrm>
          <a:prstGeom prst="rect">
            <a:avLst/>
          </a:prstGeom>
          <a:solidFill>
            <a:srgbClr val="C00000"/>
          </a:solidFill>
        </p:spPr>
        <p:txBody>
          <a:bodyPr/>
          <a:lstStyle/>
          <a:p>
            <a:pPr lvl="0" algn="ctr">
              <a:lnSpc>
                <a:spcPct val="90000"/>
              </a:lnSpc>
              <a:spcBef>
                <a:spcPct val="0"/>
              </a:spcBef>
              <a:defRPr/>
            </a:pPr>
            <a:endParaRPr kumimoji="0" lang="zh-CN" altLang="en-US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ea typeface="+mj-ea"/>
              <a:cs typeface="+mj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BF5204-6562-4F27-8F07-D9F43B540A8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305" y="-4825"/>
            <a:ext cx="942333" cy="907502"/>
          </a:xfrm>
          <a:prstGeom prst="rect">
            <a:avLst/>
          </a:prstGeom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1BF5204-6562-4F27-8F07-D9F43B540A8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11249667" y="0"/>
            <a:ext cx="942333" cy="907502"/>
          </a:xfrm>
          <a:prstGeom prst="rect">
            <a:avLst/>
          </a:prstGeom>
          <a:ln>
            <a:noFill/>
          </a:ln>
        </p:spPr>
      </p:pic>
      <p:pic>
        <p:nvPicPr>
          <p:cNvPr id="7" name="Picture 6" descr="kk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0" y="914400"/>
            <a:ext cx="12192000" cy="51816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3B8F4CF-29C9-4949-8401-EC7DE8EC7133}"/>
              </a:ext>
            </a:extLst>
          </p:cNvPr>
          <p:cNvSpPr txBox="1">
            <a:spLocks noChangeArrowheads="1"/>
          </p:cNvSpPr>
          <p:nvPr/>
        </p:nvSpPr>
        <p:spPr>
          <a:xfrm>
            <a:off x="4115" y="-5932"/>
            <a:ext cx="12191999" cy="908720"/>
          </a:xfrm>
          <a:prstGeom prst="rect">
            <a:avLst/>
          </a:prstGeom>
          <a:solidFill>
            <a:srgbClr val="C00000"/>
          </a:solidFill>
        </p:spPr>
        <p:txBody>
          <a:bodyPr/>
          <a:lstStyle/>
          <a:p>
            <a:pPr lvl="0" algn="ctr">
              <a:lnSpc>
                <a:spcPct val="90000"/>
              </a:lnSpc>
              <a:spcBef>
                <a:spcPct val="0"/>
              </a:spcBef>
              <a:defRPr/>
            </a:pPr>
            <a:endParaRPr kumimoji="0" lang="zh-CN" altLang="en-US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3B8F4CF-29C9-4949-8401-EC7DE8EC7133}"/>
              </a:ext>
            </a:extLst>
          </p:cNvPr>
          <p:cNvSpPr txBox="1">
            <a:spLocks noChangeArrowheads="1"/>
          </p:cNvSpPr>
          <p:nvPr/>
        </p:nvSpPr>
        <p:spPr>
          <a:xfrm>
            <a:off x="1" y="6172200"/>
            <a:ext cx="12191999" cy="908720"/>
          </a:xfrm>
          <a:prstGeom prst="rect">
            <a:avLst/>
          </a:prstGeom>
          <a:solidFill>
            <a:srgbClr val="C00000"/>
          </a:solidFill>
        </p:spPr>
        <p:txBody>
          <a:bodyPr/>
          <a:lstStyle/>
          <a:p>
            <a:pPr lvl="0" algn="ctr">
              <a:lnSpc>
                <a:spcPct val="90000"/>
              </a:lnSpc>
              <a:spcBef>
                <a:spcPct val="0"/>
              </a:spcBef>
              <a:defRPr/>
            </a:pPr>
            <a:endParaRPr kumimoji="0" lang="zh-CN" altLang="en-US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ea typeface="+mj-ea"/>
              <a:cs typeface="+mj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BF5204-6562-4F27-8F07-D9F43B540A8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305" y="-4825"/>
            <a:ext cx="942333" cy="907502"/>
          </a:xfrm>
          <a:prstGeom prst="rect">
            <a:avLst/>
          </a:prstGeom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1BF5204-6562-4F27-8F07-D9F43B540A8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11249667" y="0"/>
            <a:ext cx="942333" cy="907502"/>
          </a:xfrm>
          <a:prstGeom prst="rect">
            <a:avLst/>
          </a:prstGeom>
          <a:ln>
            <a:noFill/>
          </a:ln>
        </p:spPr>
      </p:pic>
      <p:pic>
        <p:nvPicPr>
          <p:cNvPr id="8" name="Picture 7" descr="lllllll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0" y="914400"/>
            <a:ext cx="119634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8F4CF-29C9-4949-8401-EC7DE8EC7133}"/>
              </a:ext>
            </a:extLst>
          </p:cNvPr>
          <p:cNvSpPr txBox="1">
            <a:spLocks noChangeArrowheads="1"/>
          </p:cNvSpPr>
          <p:nvPr/>
        </p:nvSpPr>
        <p:spPr>
          <a:xfrm>
            <a:off x="4115" y="-5932"/>
            <a:ext cx="12191999" cy="908720"/>
          </a:xfrm>
          <a:prstGeom prst="rect">
            <a:avLst/>
          </a:prstGeom>
          <a:solidFill>
            <a:srgbClr val="C00000"/>
          </a:solidFill>
        </p:spPr>
        <p:txBody>
          <a:bodyPr/>
          <a:lstStyle/>
          <a:p>
            <a:pPr lvl="0" algn="ctr">
              <a:lnSpc>
                <a:spcPct val="90000"/>
              </a:lnSpc>
              <a:spcBef>
                <a:spcPct val="0"/>
              </a:spcBef>
              <a:defRPr/>
            </a:pPr>
            <a:endParaRPr kumimoji="0" lang="zh-CN" altLang="en-US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ea typeface="+mj-ea"/>
              <a:cs typeface="+mj-cs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3B8F4CF-29C9-4949-8401-EC7DE8EC7133}"/>
              </a:ext>
            </a:extLst>
          </p:cNvPr>
          <p:cNvSpPr txBox="1">
            <a:spLocks noChangeArrowheads="1"/>
          </p:cNvSpPr>
          <p:nvPr/>
        </p:nvSpPr>
        <p:spPr>
          <a:xfrm>
            <a:off x="1" y="6172200"/>
            <a:ext cx="12191999" cy="908720"/>
          </a:xfrm>
          <a:prstGeom prst="rect">
            <a:avLst/>
          </a:prstGeom>
          <a:solidFill>
            <a:srgbClr val="C00000"/>
          </a:solidFill>
        </p:spPr>
        <p:txBody>
          <a:bodyPr/>
          <a:lstStyle/>
          <a:p>
            <a:pPr lvl="0" algn="ctr">
              <a:lnSpc>
                <a:spcPct val="90000"/>
              </a:lnSpc>
              <a:spcBef>
                <a:spcPct val="0"/>
              </a:spcBef>
              <a:defRPr/>
            </a:pPr>
            <a:endParaRPr kumimoji="0" lang="zh-CN" altLang="en-US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ea typeface="+mj-ea"/>
              <a:cs typeface="+mj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BF5204-6562-4F27-8F07-D9F43B540A8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305" y="-4825"/>
            <a:ext cx="942333" cy="907502"/>
          </a:xfrm>
          <a:prstGeom prst="rect">
            <a:avLst/>
          </a:prstGeom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1BF5204-6562-4F27-8F07-D9F43B540A8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11249667" y="0"/>
            <a:ext cx="942333" cy="907502"/>
          </a:xfrm>
          <a:prstGeom prst="rect">
            <a:avLst/>
          </a:prstGeom>
          <a:ln>
            <a:noFill/>
          </a:ln>
        </p:spPr>
      </p:pic>
      <p:pic>
        <p:nvPicPr>
          <p:cNvPr id="9" name="Picture 8" descr="l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28600" y="1295400"/>
            <a:ext cx="4953000" cy="685800"/>
          </a:xfrm>
          <a:prstGeom prst="rect">
            <a:avLst/>
          </a:prstGeom>
        </p:spPr>
      </p:pic>
      <p:pic>
        <p:nvPicPr>
          <p:cNvPr id="11" name="Picture 10" descr="lp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10800000" flipH="1" flipV="1">
            <a:off x="5257800" y="1295400"/>
            <a:ext cx="2462047" cy="838200"/>
          </a:xfrm>
          <a:prstGeom prst="rect">
            <a:avLst/>
          </a:prstGeom>
        </p:spPr>
      </p:pic>
      <p:pic>
        <p:nvPicPr>
          <p:cNvPr id="12" name="Picture 11" descr="aq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04800" y="2057400"/>
            <a:ext cx="2676899" cy="762000"/>
          </a:xfrm>
          <a:prstGeom prst="rect">
            <a:avLst/>
          </a:prstGeom>
        </p:spPr>
      </p:pic>
      <p:pic>
        <p:nvPicPr>
          <p:cNvPr id="13" name="Picture 12" descr="sa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971800" y="2133600"/>
            <a:ext cx="2638793" cy="609600"/>
          </a:xfrm>
          <a:prstGeom prst="rect">
            <a:avLst/>
          </a:prstGeom>
        </p:spPr>
      </p:pic>
      <p:pic>
        <p:nvPicPr>
          <p:cNvPr id="14" name="Picture 13" descr="al.PN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52400" y="2590800"/>
            <a:ext cx="11658600" cy="355455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8F4CF-29C9-4949-8401-EC7DE8EC7133}"/>
              </a:ext>
            </a:extLst>
          </p:cNvPr>
          <p:cNvSpPr txBox="1">
            <a:spLocks noChangeArrowheads="1"/>
          </p:cNvSpPr>
          <p:nvPr/>
        </p:nvSpPr>
        <p:spPr>
          <a:xfrm>
            <a:off x="4115" y="-5932"/>
            <a:ext cx="12191999" cy="908720"/>
          </a:xfrm>
          <a:prstGeom prst="rect">
            <a:avLst/>
          </a:prstGeom>
          <a:solidFill>
            <a:srgbClr val="C00000"/>
          </a:solidFill>
        </p:spPr>
        <p:txBody>
          <a:bodyPr/>
          <a:lstStyle/>
          <a:p>
            <a:pPr lvl="0" algn="ctr">
              <a:lnSpc>
                <a:spcPct val="90000"/>
              </a:lnSpc>
              <a:spcBef>
                <a:spcPct val="0"/>
              </a:spcBef>
              <a:defRPr/>
            </a:pPr>
            <a:endParaRPr kumimoji="0" lang="zh-CN" altLang="en-US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ea typeface="+mj-ea"/>
              <a:cs typeface="+mj-cs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3B8F4CF-29C9-4949-8401-EC7DE8EC7133}"/>
              </a:ext>
            </a:extLst>
          </p:cNvPr>
          <p:cNvSpPr txBox="1">
            <a:spLocks noChangeArrowheads="1"/>
          </p:cNvSpPr>
          <p:nvPr/>
        </p:nvSpPr>
        <p:spPr>
          <a:xfrm>
            <a:off x="1" y="6172200"/>
            <a:ext cx="12191999" cy="908720"/>
          </a:xfrm>
          <a:prstGeom prst="rect">
            <a:avLst/>
          </a:prstGeom>
          <a:solidFill>
            <a:srgbClr val="C00000"/>
          </a:solidFill>
        </p:spPr>
        <p:txBody>
          <a:bodyPr/>
          <a:lstStyle/>
          <a:p>
            <a:pPr lvl="0" algn="ctr">
              <a:lnSpc>
                <a:spcPct val="90000"/>
              </a:lnSpc>
              <a:spcBef>
                <a:spcPct val="0"/>
              </a:spcBef>
              <a:defRPr/>
            </a:pPr>
            <a:endParaRPr kumimoji="0" lang="zh-CN" altLang="en-US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ea typeface="+mj-ea"/>
              <a:cs typeface="+mj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BF5204-6562-4F27-8F07-D9F43B540A8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305" y="-4825"/>
            <a:ext cx="942333" cy="907502"/>
          </a:xfrm>
          <a:prstGeom prst="rect">
            <a:avLst/>
          </a:prstGeom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1BF5204-6562-4F27-8F07-D9F43B540A8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11249667" y="0"/>
            <a:ext cx="942333" cy="907502"/>
          </a:xfrm>
          <a:prstGeom prst="rect">
            <a:avLst/>
          </a:prstGeom>
          <a:ln>
            <a:noFill/>
          </a:ln>
        </p:spPr>
      </p:pic>
      <p:pic>
        <p:nvPicPr>
          <p:cNvPr id="7" name="Picture 6" descr="aaa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0" y="914401"/>
            <a:ext cx="12192000" cy="51816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8F4CF-29C9-4949-8401-EC7DE8EC7133}"/>
              </a:ext>
            </a:extLst>
          </p:cNvPr>
          <p:cNvSpPr txBox="1">
            <a:spLocks noChangeArrowheads="1"/>
          </p:cNvSpPr>
          <p:nvPr/>
        </p:nvSpPr>
        <p:spPr>
          <a:xfrm>
            <a:off x="4115" y="-5932"/>
            <a:ext cx="12191999" cy="908720"/>
          </a:xfrm>
          <a:prstGeom prst="rect">
            <a:avLst/>
          </a:prstGeom>
          <a:solidFill>
            <a:srgbClr val="C00000"/>
          </a:solidFill>
        </p:spPr>
        <p:txBody>
          <a:bodyPr/>
          <a:lstStyle/>
          <a:p>
            <a:pPr lvl="0" algn="ctr">
              <a:lnSpc>
                <a:spcPct val="90000"/>
              </a:lnSpc>
              <a:spcBef>
                <a:spcPct val="0"/>
              </a:spcBef>
              <a:defRPr/>
            </a:pPr>
            <a:endParaRPr kumimoji="0" lang="zh-CN" altLang="en-US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ea typeface="+mj-ea"/>
              <a:cs typeface="+mj-cs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3B8F4CF-29C9-4949-8401-EC7DE8EC7133}"/>
              </a:ext>
            </a:extLst>
          </p:cNvPr>
          <p:cNvSpPr txBox="1">
            <a:spLocks noChangeArrowheads="1"/>
          </p:cNvSpPr>
          <p:nvPr/>
        </p:nvSpPr>
        <p:spPr>
          <a:xfrm>
            <a:off x="1" y="6172200"/>
            <a:ext cx="12191999" cy="908720"/>
          </a:xfrm>
          <a:prstGeom prst="rect">
            <a:avLst/>
          </a:prstGeom>
          <a:solidFill>
            <a:srgbClr val="C00000"/>
          </a:solidFill>
        </p:spPr>
        <p:txBody>
          <a:bodyPr/>
          <a:lstStyle/>
          <a:p>
            <a:pPr lvl="0" algn="ctr">
              <a:lnSpc>
                <a:spcPct val="90000"/>
              </a:lnSpc>
              <a:spcBef>
                <a:spcPct val="0"/>
              </a:spcBef>
              <a:defRPr/>
            </a:pPr>
            <a:endParaRPr kumimoji="0" lang="zh-CN" altLang="en-US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ea typeface="+mj-ea"/>
              <a:cs typeface="+mj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BF5204-6562-4F27-8F07-D9F43B540A8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305" y="-4825"/>
            <a:ext cx="942333" cy="907502"/>
          </a:xfrm>
          <a:prstGeom prst="rect">
            <a:avLst/>
          </a:prstGeom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1BF5204-6562-4F27-8F07-D9F43B540A8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11249667" y="0"/>
            <a:ext cx="942333" cy="907502"/>
          </a:xfrm>
          <a:prstGeom prst="rect">
            <a:avLst/>
          </a:prstGeom>
          <a:ln>
            <a:noFill/>
          </a:ln>
        </p:spPr>
      </p:pic>
      <p:sp>
        <p:nvSpPr>
          <p:cNvPr id="8" name="TextBox 7"/>
          <p:cNvSpPr txBox="1"/>
          <p:nvPr/>
        </p:nvSpPr>
        <p:spPr>
          <a:xfrm>
            <a:off x="0" y="1219200"/>
            <a:ext cx="71628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/>
              <a:t>Our Final Equation is :</a:t>
            </a:r>
          </a:p>
          <a:p>
            <a:endParaRPr lang="en-US" sz="5400" dirty="0"/>
          </a:p>
        </p:txBody>
      </p:sp>
      <p:pic>
        <p:nvPicPr>
          <p:cNvPr id="9" name="Picture 8" descr="ww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828800" y="2133600"/>
            <a:ext cx="7848600" cy="250517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8F4CF-29C9-4949-8401-EC7DE8EC7133}"/>
              </a:ext>
            </a:extLst>
          </p:cNvPr>
          <p:cNvSpPr txBox="1">
            <a:spLocks noChangeArrowheads="1"/>
          </p:cNvSpPr>
          <p:nvPr/>
        </p:nvSpPr>
        <p:spPr>
          <a:xfrm>
            <a:off x="1" y="0"/>
            <a:ext cx="12191999" cy="908720"/>
          </a:xfrm>
          <a:prstGeom prst="rect">
            <a:avLst/>
          </a:prstGeom>
          <a:solidFill>
            <a:srgbClr val="C00000"/>
          </a:solidFill>
        </p:spPr>
        <p:txBody>
          <a:bodyPr/>
          <a:lstStyle/>
          <a:p>
            <a:pPr lvl="0" algn="ctr">
              <a:lnSpc>
                <a:spcPct val="90000"/>
              </a:lnSpc>
              <a:spcBef>
                <a:spcPct val="0"/>
              </a:spcBef>
              <a:defRPr/>
            </a:pPr>
            <a:endParaRPr kumimoji="0" lang="zh-CN" altLang="en-US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ea typeface="+mj-ea"/>
              <a:cs typeface="+mj-cs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3B8F4CF-29C9-4949-8401-EC7DE8EC7133}"/>
              </a:ext>
            </a:extLst>
          </p:cNvPr>
          <p:cNvSpPr txBox="1">
            <a:spLocks noChangeArrowheads="1"/>
          </p:cNvSpPr>
          <p:nvPr/>
        </p:nvSpPr>
        <p:spPr>
          <a:xfrm>
            <a:off x="1" y="6172200"/>
            <a:ext cx="12191999" cy="908720"/>
          </a:xfrm>
          <a:prstGeom prst="rect">
            <a:avLst/>
          </a:prstGeom>
          <a:solidFill>
            <a:srgbClr val="C00000"/>
          </a:solidFill>
        </p:spPr>
        <p:txBody>
          <a:bodyPr/>
          <a:lstStyle/>
          <a:p>
            <a:pPr lvl="0" algn="ctr">
              <a:lnSpc>
                <a:spcPct val="90000"/>
              </a:lnSpc>
              <a:spcBef>
                <a:spcPct val="0"/>
              </a:spcBef>
              <a:defRPr/>
            </a:pPr>
            <a:endParaRPr kumimoji="0" lang="zh-CN" altLang="en-US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ea typeface="+mj-ea"/>
              <a:cs typeface="+mj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BF5204-6562-4F27-8F07-D9F43B540A8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305" y="-4825"/>
            <a:ext cx="942333" cy="907502"/>
          </a:xfrm>
          <a:prstGeom prst="rect">
            <a:avLst/>
          </a:prstGeom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1BF5204-6562-4F27-8F07-D9F43B540A8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11249667" y="0"/>
            <a:ext cx="942333" cy="907502"/>
          </a:xfrm>
          <a:prstGeom prst="rect">
            <a:avLst/>
          </a:prstGeom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1066800" y="0"/>
            <a:ext cx="7696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REFRENCES</a:t>
            </a:r>
          </a:p>
        </p:txBody>
      </p:sp>
      <p:sp>
        <p:nvSpPr>
          <p:cNvPr id="7" name="Rectangle 6"/>
          <p:cNvSpPr/>
          <p:nvPr/>
        </p:nvSpPr>
        <p:spPr>
          <a:xfrm>
            <a:off x="228600" y="1905000"/>
            <a:ext cx="11658600" cy="28315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sz="3200" dirty="0">
                <a:hlinkClick r:id="rId4"/>
              </a:rPr>
              <a:t>www.google.com</a:t>
            </a:r>
            <a:endParaRPr lang="en-US" sz="3200" dirty="0"/>
          </a:p>
          <a:p>
            <a:pPr marL="742950" indent="-742950">
              <a:buFont typeface="+mj-lt"/>
              <a:buAutoNum type="arabicPeriod"/>
            </a:pPr>
            <a:r>
              <a:rPr lang="en-US" sz="3200" dirty="0">
                <a:hlinkClick r:id="rId5"/>
              </a:rPr>
              <a:t>www.wikepedia.org</a:t>
            </a:r>
            <a:endParaRPr lang="en-US" sz="3200" dirty="0"/>
          </a:p>
          <a:p>
            <a:pPr marL="742950" indent="-742950">
              <a:buFont typeface="+mj-lt"/>
              <a:buAutoNum type="arabicPeriod"/>
            </a:pPr>
            <a:r>
              <a:rPr lang="en-US" sz="3200" dirty="0">
                <a:hlinkClick r:id="rId6"/>
              </a:rPr>
              <a:t>https://www.slideshare.net/neerajparmar68/1-d-wave-equation</a:t>
            </a:r>
            <a:endParaRPr lang="en-US" sz="3200" dirty="0"/>
          </a:p>
          <a:p>
            <a:pPr marL="742950" indent="-742950">
              <a:buFont typeface="+mj-lt"/>
              <a:buAutoNum type="arabicPeriod"/>
            </a:pPr>
            <a:r>
              <a:rPr lang="en-US" sz="3200" dirty="0" err="1"/>
              <a:t>KreyzigAdvanced</a:t>
            </a:r>
            <a:r>
              <a:rPr lang="en-US" sz="3200" dirty="0"/>
              <a:t> Engineering Mathematics 10th Edition </a:t>
            </a:r>
          </a:p>
          <a:p>
            <a:pPr marL="742950" indent="-742950">
              <a:buFont typeface="+mj-lt"/>
              <a:buAutoNum type="arabicPeriod"/>
            </a:pPr>
            <a:endParaRPr lang="en-US" sz="3200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08652120-A7EA-412C-8426-B0125D8A47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0" y="23648"/>
            <a:ext cx="1218149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2810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8F4CF-29C9-4949-8401-EC7DE8EC7133}"/>
              </a:ext>
            </a:extLst>
          </p:cNvPr>
          <p:cNvSpPr txBox="1">
            <a:spLocks noChangeArrowheads="1"/>
          </p:cNvSpPr>
          <p:nvPr/>
        </p:nvSpPr>
        <p:spPr>
          <a:xfrm>
            <a:off x="4115" y="-5932"/>
            <a:ext cx="12191999" cy="908720"/>
          </a:xfrm>
          <a:prstGeom prst="rect">
            <a:avLst/>
          </a:prstGeom>
          <a:solidFill>
            <a:srgbClr val="C00000"/>
          </a:solidFill>
        </p:spPr>
        <p:txBody>
          <a:bodyPr/>
          <a:lstStyle/>
          <a:p>
            <a:pPr lvl="0" algn="ctr">
              <a:lnSpc>
                <a:spcPct val="90000"/>
              </a:lnSpc>
              <a:spcBef>
                <a:spcPct val="0"/>
              </a:spcBef>
              <a:defRPr/>
            </a:pPr>
            <a:endParaRPr kumimoji="0" lang="zh-CN" altLang="en-US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ea typeface="+mj-ea"/>
              <a:cs typeface="+mj-cs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3B8F4CF-29C9-4949-8401-EC7DE8EC7133}"/>
              </a:ext>
            </a:extLst>
          </p:cNvPr>
          <p:cNvSpPr txBox="1">
            <a:spLocks noChangeArrowheads="1"/>
          </p:cNvSpPr>
          <p:nvPr/>
        </p:nvSpPr>
        <p:spPr>
          <a:xfrm>
            <a:off x="1" y="6172200"/>
            <a:ext cx="12191999" cy="908720"/>
          </a:xfrm>
          <a:prstGeom prst="rect">
            <a:avLst/>
          </a:prstGeom>
          <a:solidFill>
            <a:srgbClr val="C00000"/>
          </a:solidFill>
        </p:spPr>
        <p:txBody>
          <a:bodyPr/>
          <a:lstStyle/>
          <a:p>
            <a:pPr lvl="0" algn="ctr">
              <a:lnSpc>
                <a:spcPct val="90000"/>
              </a:lnSpc>
              <a:spcBef>
                <a:spcPct val="0"/>
              </a:spcBef>
              <a:defRPr/>
            </a:pPr>
            <a:endParaRPr kumimoji="0" lang="zh-CN" altLang="en-US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ea typeface="+mj-ea"/>
              <a:cs typeface="+mj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BF5204-6562-4F27-8F07-D9F43B540A8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305" y="-4825"/>
            <a:ext cx="942333" cy="907502"/>
          </a:xfrm>
          <a:prstGeom prst="rect">
            <a:avLst/>
          </a:prstGeom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1BF5204-6562-4F27-8F07-D9F43B540A8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11249667" y="0"/>
            <a:ext cx="942333" cy="907502"/>
          </a:xfrm>
          <a:prstGeom prst="rect">
            <a:avLst/>
          </a:prstGeom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-228600" y="1447800"/>
            <a:ext cx="12420600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indent="-400050" algn="ctr"/>
            <a:r>
              <a:rPr lang="en-US" sz="6000" b="1" dirty="0"/>
              <a:t>   </a:t>
            </a:r>
            <a:r>
              <a:rPr lang="en-US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One dimensional wave equation as mathematical model of vibrations of a stretched string, solution of    1-dim wave equation by SOV method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590800" y="0"/>
            <a:ext cx="6248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u="sng" dirty="0">
                <a:solidFill>
                  <a:schemeClr val="bg1"/>
                </a:solidFill>
              </a:rPr>
              <a:t>TOPIC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FE76E1-100E-4716-B902-919011E69BFA}"/>
              </a:ext>
            </a:extLst>
          </p:cNvPr>
          <p:cNvSpPr txBox="1">
            <a:spLocks noChangeArrowheads="1"/>
          </p:cNvSpPr>
          <p:nvPr/>
        </p:nvSpPr>
        <p:spPr>
          <a:xfrm>
            <a:off x="4115" y="-5932"/>
            <a:ext cx="12191999" cy="908720"/>
          </a:xfrm>
          <a:prstGeom prst="rect">
            <a:avLst/>
          </a:prstGeom>
          <a:solidFill>
            <a:srgbClr val="C00000"/>
          </a:solidFill>
        </p:spPr>
        <p:txBody>
          <a:bodyPr/>
          <a:lstStyle/>
          <a:p>
            <a:pPr lvl="0" algn="ctr">
              <a:lnSpc>
                <a:spcPct val="90000"/>
              </a:lnSpc>
              <a:spcBef>
                <a:spcPct val="0"/>
              </a:spcBef>
              <a:defRPr/>
            </a:pPr>
            <a:endParaRPr kumimoji="0" lang="zh-CN" altLang="en-US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ea typeface="+mj-ea"/>
              <a:cs typeface="+mj-cs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FE76E1-100E-4716-B902-919011E69BFA}"/>
              </a:ext>
            </a:extLst>
          </p:cNvPr>
          <p:cNvSpPr txBox="1">
            <a:spLocks noChangeArrowheads="1"/>
          </p:cNvSpPr>
          <p:nvPr/>
        </p:nvSpPr>
        <p:spPr>
          <a:xfrm>
            <a:off x="1" y="6324600"/>
            <a:ext cx="12191999" cy="685800"/>
          </a:xfrm>
          <a:prstGeom prst="rect">
            <a:avLst/>
          </a:prstGeom>
          <a:solidFill>
            <a:srgbClr val="C00000"/>
          </a:solidFill>
        </p:spPr>
        <p:txBody>
          <a:bodyPr/>
          <a:lstStyle/>
          <a:p>
            <a:pPr lvl="0" algn="ctr">
              <a:lnSpc>
                <a:spcPct val="90000"/>
              </a:lnSpc>
              <a:spcBef>
                <a:spcPct val="0"/>
              </a:spcBef>
              <a:defRPr/>
            </a:pPr>
            <a:endParaRPr kumimoji="0" lang="zh-CN" altLang="en-US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ea typeface="+mj-ea"/>
              <a:cs typeface="+mj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5F3B96-241B-467A-8576-887E4448E53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305" y="-4825"/>
            <a:ext cx="942333" cy="907502"/>
          </a:xfrm>
          <a:prstGeom prst="rect">
            <a:avLst/>
          </a:prstGeom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35F3B96-241B-467A-8576-887E4448E53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11249667" y="0"/>
            <a:ext cx="942333" cy="907502"/>
          </a:xfrm>
          <a:prstGeom prst="rect">
            <a:avLst/>
          </a:prstGeom>
          <a:ln>
            <a:noFill/>
          </a:ln>
        </p:spPr>
      </p:pic>
      <p:sp>
        <p:nvSpPr>
          <p:cNvPr id="8" name="Rectangle 7"/>
          <p:cNvSpPr/>
          <p:nvPr/>
        </p:nvSpPr>
        <p:spPr>
          <a:xfrm>
            <a:off x="0" y="914400"/>
            <a:ext cx="12192000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>
                <a:latin typeface="Bahnschrift" panose="020B0502040204020203" pitchFamily="34" charset="0"/>
              </a:rPr>
              <a:t>Consider a uniform elastic string of length / stretched tightly between points O and A and displaced slightly from its equilibrium position OA. Taking the end O as the origin, OA as the axis and a perpendicular line through O as the y-axis, we shall find the displacement y as a function of the distance x and time t.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981200" y="0"/>
            <a:ext cx="7010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u="sng" dirty="0">
                <a:solidFill>
                  <a:schemeClr val="bg1"/>
                </a:solidFill>
              </a:rPr>
              <a:t>SOLUTION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FE76E1-100E-4716-B902-919011E69BFA}"/>
              </a:ext>
            </a:extLst>
          </p:cNvPr>
          <p:cNvSpPr txBox="1">
            <a:spLocks noChangeArrowheads="1"/>
          </p:cNvSpPr>
          <p:nvPr/>
        </p:nvSpPr>
        <p:spPr>
          <a:xfrm>
            <a:off x="4115" y="-5932"/>
            <a:ext cx="12191999" cy="908720"/>
          </a:xfrm>
          <a:prstGeom prst="rect">
            <a:avLst/>
          </a:prstGeom>
          <a:solidFill>
            <a:srgbClr val="C00000"/>
          </a:solidFill>
        </p:spPr>
        <p:txBody>
          <a:bodyPr/>
          <a:lstStyle/>
          <a:p>
            <a:pPr lvl="0" algn="ctr">
              <a:lnSpc>
                <a:spcPct val="90000"/>
              </a:lnSpc>
              <a:spcBef>
                <a:spcPct val="0"/>
              </a:spcBef>
              <a:defRPr/>
            </a:pPr>
            <a:endParaRPr kumimoji="0" lang="zh-CN" altLang="en-US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ea typeface="+mj-ea"/>
              <a:cs typeface="+mj-cs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FE76E1-100E-4716-B902-919011E69BFA}"/>
              </a:ext>
            </a:extLst>
          </p:cNvPr>
          <p:cNvSpPr txBox="1">
            <a:spLocks noChangeArrowheads="1"/>
          </p:cNvSpPr>
          <p:nvPr/>
        </p:nvSpPr>
        <p:spPr>
          <a:xfrm>
            <a:off x="1" y="6477000"/>
            <a:ext cx="12191999" cy="527720"/>
          </a:xfrm>
          <a:prstGeom prst="rect">
            <a:avLst/>
          </a:prstGeom>
          <a:solidFill>
            <a:srgbClr val="C00000"/>
          </a:solidFill>
        </p:spPr>
        <p:txBody>
          <a:bodyPr/>
          <a:lstStyle/>
          <a:p>
            <a:pPr lvl="0" algn="ctr">
              <a:lnSpc>
                <a:spcPct val="90000"/>
              </a:lnSpc>
              <a:spcBef>
                <a:spcPct val="0"/>
              </a:spcBef>
              <a:defRPr/>
            </a:pPr>
            <a:endParaRPr kumimoji="0" lang="zh-CN" altLang="en-US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ea typeface="+mj-ea"/>
              <a:cs typeface="+mj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5F3B96-241B-467A-8576-887E4448E53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305" y="-4825"/>
            <a:ext cx="942333" cy="907502"/>
          </a:xfrm>
          <a:prstGeom prst="rect">
            <a:avLst/>
          </a:prstGeom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35F3B96-241B-467A-8576-887E4448E53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11249667" y="0"/>
            <a:ext cx="942333" cy="907502"/>
          </a:xfrm>
          <a:prstGeom prst="rect">
            <a:avLst/>
          </a:prstGeom>
          <a:ln>
            <a:noFill/>
          </a:ln>
        </p:spPr>
      </p:pic>
      <p:sp>
        <p:nvSpPr>
          <p:cNvPr id="8" name="Rectangle 7"/>
          <p:cNvSpPr/>
          <p:nvPr/>
        </p:nvSpPr>
        <p:spPr>
          <a:xfrm>
            <a:off x="0" y="914401"/>
            <a:ext cx="121920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Assumptions</a:t>
            </a:r>
          </a:p>
          <a:p>
            <a:pPr marL="514350" indent="-514350"/>
            <a:r>
              <a:rPr lang="en-US" sz="2400" dirty="0"/>
              <a:t>(</a:t>
            </a:r>
            <a:r>
              <a:rPr lang="en-US" sz="2400" dirty="0" err="1"/>
              <a:t>i</a:t>
            </a:r>
            <a:r>
              <a:rPr lang="en-US" sz="2400" dirty="0"/>
              <a:t>)Motion takes places in the XY plane and each particle of the string moves perpendicular to the equilibrium position OA of the string.</a:t>
            </a:r>
          </a:p>
          <a:p>
            <a:pPr marL="514350" indent="-514350"/>
            <a:r>
              <a:rPr lang="en-US" sz="2400" dirty="0"/>
              <a:t>(ii) String is perfectly flexible and does not offer resistance to bending.</a:t>
            </a:r>
          </a:p>
          <a:p>
            <a:pPr marL="514350" indent="-514350"/>
            <a:r>
              <a:rPr lang="en-US" sz="2400" dirty="0"/>
              <a:t>(iii)Tension in the string is so large that the forces due to weight of the string can be neglected.</a:t>
            </a:r>
          </a:p>
          <a:p>
            <a:pPr marL="514350" indent="-514350"/>
            <a:r>
              <a:rPr lang="en-US" sz="2400" dirty="0"/>
              <a:t>(iv) Displacement y and the slope      are small, so that their higher powers can be neglected.</a:t>
            </a:r>
          </a:p>
        </p:txBody>
      </p:sp>
      <p:pic>
        <p:nvPicPr>
          <p:cNvPr id="10" name="Picture 9" descr="Capturemm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191000" y="2740929"/>
            <a:ext cx="381000" cy="609600"/>
          </a:xfrm>
          <a:prstGeom prst="rect">
            <a:avLst/>
          </a:prstGeom>
        </p:spPr>
      </p:pic>
      <p:pic>
        <p:nvPicPr>
          <p:cNvPr id="12" name="Picture 11" descr="Capture m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62000" y="3276600"/>
            <a:ext cx="9601200" cy="317216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3B8F4CF-29C9-4949-8401-EC7DE8EC7133}"/>
              </a:ext>
            </a:extLst>
          </p:cNvPr>
          <p:cNvSpPr txBox="1">
            <a:spLocks noChangeArrowheads="1"/>
          </p:cNvSpPr>
          <p:nvPr/>
        </p:nvSpPr>
        <p:spPr>
          <a:xfrm>
            <a:off x="4115" y="-5932"/>
            <a:ext cx="12191999" cy="908720"/>
          </a:xfrm>
          <a:prstGeom prst="rect">
            <a:avLst/>
          </a:prstGeom>
          <a:solidFill>
            <a:srgbClr val="C00000"/>
          </a:solidFill>
        </p:spPr>
        <p:txBody>
          <a:bodyPr/>
          <a:lstStyle/>
          <a:p>
            <a:pPr algn="ctr">
              <a:spcBef>
                <a:spcPct val="50000"/>
              </a:spcBef>
            </a:pPr>
            <a:endParaRPr lang="en-US" sz="4800" b="1" dirty="0">
              <a:solidFill>
                <a:schemeClr val="bg1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B71AA1C-3415-48C4-A1A1-C0E6D764AC06}"/>
              </a:ext>
            </a:extLst>
          </p:cNvPr>
          <p:cNvSpPr txBox="1">
            <a:spLocks noChangeArrowheads="1"/>
          </p:cNvSpPr>
          <p:nvPr/>
        </p:nvSpPr>
        <p:spPr>
          <a:xfrm>
            <a:off x="1" y="6420156"/>
            <a:ext cx="12196112" cy="441960"/>
          </a:xfrm>
          <a:prstGeom prst="rect">
            <a:avLst/>
          </a:prstGeom>
          <a:solidFill>
            <a:srgbClr val="C00000"/>
          </a:solidFill>
        </p:spPr>
        <p:txBody>
          <a:bodyPr/>
          <a:lstStyle/>
          <a:p>
            <a:pPr>
              <a:lnSpc>
                <a:spcPct val="90000"/>
              </a:lnSpc>
              <a:spcBef>
                <a:spcPct val="0"/>
              </a:spcBef>
              <a:defRPr/>
            </a:pPr>
            <a:r>
              <a:rPr kumimoji="0" lang="en-IN" altLang="zh-CN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nos"/>
                <a:ea typeface="+mj-ea"/>
                <a:cs typeface="+mj-cs"/>
              </a:rPr>
              <a:t>					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1BF5204-6562-4F27-8F07-D9F43B540A8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0" y="0"/>
            <a:ext cx="942333" cy="907502"/>
          </a:xfrm>
          <a:prstGeom prst="rect">
            <a:avLst/>
          </a:prstGeom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E1F6411-5A9E-469C-8BC7-19AD5FF20C3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11252537" y="-4825"/>
            <a:ext cx="942333" cy="907502"/>
          </a:xfrm>
          <a:prstGeom prst="rect">
            <a:avLst/>
          </a:prstGeom>
          <a:ln>
            <a:noFill/>
          </a:ln>
        </p:spPr>
      </p:pic>
      <p:pic>
        <p:nvPicPr>
          <p:cNvPr id="10" name="Picture 9" descr="Capturek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2400" y="914400"/>
            <a:ext cx="5486400" cy="5430008"/>
          </a:xfrm>
          <a:prstGeom prst="rect">
            <a:avLst/>
          </a:prstGeom>
        </p:spPr>
      </p:pic>
      <p:pic>
        <p:nvPicPr>
          <p:cNvPr id="11" name="Picture 10" descr="Capturekk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172200" y="914400"/>
            <a:ext cx="60198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9759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3B8F4CF-29C9-4949-8401-EC7DE8EC7133}"/>
              </a:ext>
            </a:extLst>
          </p:cNvPr>
          <p:cNvSpPr txBox="1">
            <a:spLocks noChangeArrowheads="1"/>
          </p:cNvSpPr>
          <p:nvPr/>
        </p:nvSpPr>
        <p:spPr>
          <a:xfrm>
            <a:off x="4115" y="-5932"/>
            <a:ext cx="12191999" cy="908720"/>
          </a:xfrm>
          <a:prstGeom prst="rect">
            <a:avLst/>
          </a:prstGeom>
          <a:solidFill>
            <a:srgbClr val="C00000"/>
          </a:solidFill>
        </p:spPr>
        <p:txBody>
          <a:bodyPr/>
          <a:lstStyle/>
          <a:p>
            <a:pPr lvl="0" algn="ctr">
              <a:lnSpc>
                <a:spcPct val="90000"/>
              </a:lnSpc>
              <a:spcBef>
                <a:spcPct val="0"/>
              </a:spcBef>
              <a:defRPr/>
            </a:pPr>
            <a:endParaRPr kumimoji="0" lang="zh-CN" altLang="en-US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ea typeface="+mj-ea"/>
              <a:cs typeface="+mj-cs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B71AA1C-3415-48C4-A1A1-C0E6D764AC06}"/>
              </a:ext>
            </a:extLst>
          </p:cNvPr>
          <p:cNvSpPr txBox="1">
            <a:spLocks noChangeArrowheads="1"/>
          </p:cNvSpPr>
          <p:nvPr/>
        </p:nvSpPr>
        <p:spPr>
          <a:xfrm>
            <a:off x="1" y="6420156"/>
            <a:ext cx="12196112" cy="441960"/>
          </a:xfrm>
          <a:prstGeom prst="rect">
            <a:avLst/>
          </a:prstGeom>
          <a:solidFill>
            <a:srgbClr val="C00000"/>
          </a:solidFill>
        </p:spPr>
        <p:txBody>
          <a:bodyPr/>
          <a:lstStyle/>
          <a:p>
            <a:pPr>
              <a:lnSpc>
                <a:spcPct val="90000"/>
              </a:lnSpc>
              <a:spcBef>
                <a:spcPct val="0"/>
              </a:spcBef>
              <a:defRPr/>
            </a:pPr>
            <a:r>
              <a:rPr kumimoji="0" lang="en-IN" altLang="zh-CN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nos"/>
                <a:ea typeface="+mj-ea"/>
                <a:cs typeface="+mj-cs"/>
              </a:rPr>
              <a:t>					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1BF5204-6562-4F27-8F07-D9F43B540A8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305" y="-4825"/>
            <a:ext cx="942333" cy="907502"/>
          </a:xfrm>
          <a:prstGeom prst="rect">
            <a:avLst/>
          </a:prstGeom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E1F6411-5A9E-469C-8BC7-19AD5FF20C3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11252537" y="-4825"/>
            <a:ext cx="942333" cy="907502"/>
          </a:xfrm>
          <a:prstGeom prst="rect">
            <a:avLst/>
          </a:prstGeom>
          <a:ln>
            <a:noFill/>
          </a:ln>
        </p:spPr>
      </p:pic>
      <p:sp>
        <p:nvSpPr>
          <p:cNvPr id="11" name="Rectangle 10"/>
          <p:cNvSpPr/>
          <p:nvPr/>
        </p:nvSpPr>
        <p:spPr>
          <a:xfrm>
            <a:off x="1066800" y="2209800"/>
            <a:ext cx="10714856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6000" dirty="0">
                <a:latin typeface="Arial Black" pitchFamily="34" charset="0"/>
              </a:rPr>
              <a:t>Solution of 1-dim </a:t>
            </a:r>
          </a:p>
          <a:p>
            <a:pPr algn="ctr"/>
            <a:r>
              <a:rPr lang="en-US" sz="6000" dirty="0">
                <a:latin typeface="Arial Black" pitchFamily="34" charset="0"/>
              </a:rPr>
              <a:t> by Separating Variables</a:t>
            </a:r>
          </a:p>
        </p:txBody>
      </p:sp>
    </p:spTree>
    <p:extLst>
      <p:ext uri="{BB962C8B-B14F-4D97-AF65-F5344CB8AC3E}">
        <p14:creationId xmlns:p14="http://schemas.microsoft.com/office/powerpoint/2010/main" val="14845670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3B8F4CF-29C9-4949-8401-EC7DE8EC7133}"/>
              </a:ext>
            </a:extLst>
          </p:cNvPr>
          <p:cNvSpPr txBox="1">
            <a:spLocks noChangeArrowheads="1"/>
          </p:cNvSpPr>
          <p:nvPr/>
        </p:nvSpPr>
        <p:spPr>
          <a:xfrm>
            <a:off x="4115" y="-5932"/>
            <a:ext cx="12191999" cy="908720"/>
          </a:xfrm>
          <a:prstGeom prst="rect">
            <a:avLst/>
          </a:prstGeom>
          <a:solidFill>
            <a:srgbClr val="C00000"/>
          </a:solidFill>
        </p:spPr>
        <p:txBody>
          <a:bodyPr/>
          <a:lstStyle/>
          <a:p>
            <a:pPr lvl="0" algn="ctr">
              <a:lnSpc>
                <a:spcPct val="90000"/>
              </a:lnSpc>
              <a:spcBef>
                <a:spcPct val="0"/>
              </a:spcBef>
              <a:defRPr/>
            </a:pPr>
            <a:endParaRPr kumimoji="0" lang="zh-CN" altLang="en-US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ea typeface="+mj-ea"/>
              <a:cs typeface="+mj-cs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B71AA1C-3415-48C4-A1A1-C0E6D764AC06}"/>
              </a:ext>
            </a:extLst>
          </p:cNvPr>
          <p:cNvSpPr txBox="1">
            <a:spLocks noChangeArrowheads="1"/>
          </p:cNvSpPr>
          <p:nvPr/>
        </p:nvSpPr>
        <p:spPr>
          <a:xfrm>
            <a:off x="1" y="6420156"/>
            <a:ext cx="12196112" cy="441960"/>
          </a:xfrm>
          <a:prstGeom prst="rect">
            <a:avLst/>
          </a:prstGeom>
          <a:solidFill>
            <a:srgbClr val="C00000"/>
          </a:solidFill>
        </p:spPr>
        <p:txBody>
          <a:bodyPr/>
          <a:lstStyle/>
          <a:p>
            <a:pPr>
              <a:lnSpc>
                <a:spcPct val="90000"/>
              </a:lnSpc>
              <a:spcBef>
                <a:spcPct val="0"/>
              </a:spcBef>
              <a:defRPr/>
            </a:pPr>
            <a:r>
              <a:rPr kumimoji="0" lang="en-IN" altLang="zh-CN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nos"/>
                <a:ea typeface="+mj-ea"/>
                <a:cs typeface="+mj-cs"/>
              </a:rPr>
              <a:t>					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1BF5204-6562-4F27-8F07-D9F43B540A8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305" y="-4825"/>
            <a:ext cx="942333" cy="907502"/>
          </a:xfrm>
          <a:prstGeom prst="rect">
            <a:avLst/>
          </a:prstGeom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E1F6411-5A9E-469C-8BC7-19AD5FF20C3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11252537" y="-4825"/>
            <a:ext cx="942333" cy="907502"/>
          </a:xfrm>
          <a:prstGeom prst="rect">
            <a:avLst/>
          </a:prstGeom>
          <a:ln>
            <a:noFill/>
          </a:ln>
        </p:spPr>
      </p:pic>
      <p:pic>
        <p:nvPicPr>
          <p:cNvPr id="10" name="Picture 9" descr="mmm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0" y="1066800"/>
            <a:ext cx="12192000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5951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3B8F4CF-29C9-4949-8401-EC7DE8EC7133}"/>
              </a:ext>
            </a:extLst>
          </p:cNvPr>
          <p:cNvSpPr txBox="1">
            <a:spLocks noChangeArrowheads="1"/>
          </p:cNvSpPr>
          <p:nvPr/>
        </p:nvSpPr>
        <p:spPr>
          <a:xfrm>
            <a:off x="4115" y="-5932"/>
            <a:ext cx="12191999" cy="908720"/>
          </a:xfrm>
          <a:prstGeom prst="rect">
            <a:avLst/>
          </a:prstGeom>
          <a:solidFill>
            <a:srgbClr val="C00000"/>
          </a:solidFill>
        </p:spPr>
        <p:txBody>
          <a:bodyPr/>
          <a:lstStyle/>
          <a:p>
            <a:pPr lvl="0" algn="ctr">
              <a:lnSpc>
                <a:spcPct val="90000"/>
              </a:lnSpc>
              <a:spcBef>
                <a:spcPct val="0"/>
              </a:spcBef>
              <a:defRPr/>
            </a:pPr>
            <a:endParaRPr kumimoji="0" lang="zh-CN" altLang="en-US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ea typeface="+mj-ea"/>
              <a:cs typeface="+mj-cs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B71AA1C-3415-48C4-A1A1-C0E6D764AC06}"/>
              </a:ext>
            </a:extLst>
          </p:cNvPr>
          <p:cNvSpPr txBox="1">
            <a:spLocks noChangeArrowheads="1"/>
          </p:cNvSpPr>
          <p:nvPr/>
        </p:nvSpPr>
        <p:spPr>
          <a:xfrm>
            <a:off x="1" y="6420156"/>
            <a:ext cx="12196112" cy="441960"/>
          </a:xfrm>
          <a:prstGeom prst="rect">
            <a:avLst/>
          </a:prstGeom>
          <a:solidFill>
            <a:srgbClr val="C00000"/>
          </a:solidFill>
        </p:spPr>
        <p:txBody>
          <a:bodyPr/>
          <a:lstStyle/>
          <a:p>
            <a:pPr>
              <a:lnSpc>
                <a:spcPct val="90000"/>
              </a:lnSpc>
              <a:spcBef>
                <a:spcPct val="0"/>
              </a:spcBef>
              <a:defRPr/>
            </a:pPr>
            <a:r>
              <a:rPr kumimoji="0" lang="en-IN" altLang="zh-CN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nos"/>
                <a:ea typeface="+mj-ea"/>
                <a:cs typeface="+mj-cs"/>
              </a:rPr>
              <a:t>					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1BF5204-6562-4F27-8F07-D9F43B540A8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305" y="-4825"/>
            <a:ext cx="942333" cy="907502"/>
          </a:xfrm>
          <a:prstGeom prst="rect">
            <a:avLst/>
          </a:prstGeom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E1F6411-5A9E-469C-8BC7-19AD5FF20C3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11252537" y="-4825"/>
            <a:ext cx="942333" cy="907502"/>
          </a:xfrm>
          <a:prstGeom prst="rect">
            <a:avLst/>
          </a:prstGeom>
          <a:ln>
            <a:noFill/>
          </a:ln>
        </p:spPr>
      </p:pic>
      <p:pic>
        <p:nvPicPr>
          <p:cNvPr id="12" name="Picture 11" descr="mmmm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0" y="914400"/>
            <a:ext cx="5943600" cy="5363324"/>
          </a:xfrm>
          <a:prstGeom prst="rect">
            <a:avLst/>
          </a:prstGeom>
        </p:spPr>
      </p:pic>
      <p:pic>
        <p:nvPicPr>
          <p:cNvPr id="13" name="Picture 12" descr="ll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248400" y="838200"/>
            <a:ext cx="5562600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2415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8F4CF-29C9-4949-8401-EC7DE8EC7133}"/>
              </a:ext>
            </a:extLst>
          </p:cNvPr>
          <p:cNvSpPr txBox="1">
            <a:spLocks noChangeArrowheads="1"/>
          </p:cNvSpPr>
          <p:nvPr/>
        </p:nvSpPr>
        <p:spPr>
          <a:xfrm>
            <a:off x="4115" y="-5932"/>
            <a:ext cx="12191999" cy="908720"/>
          </a:xfrm>
          <a:prstGeom prst="rect">
            <a:avLst/>
          </a:prstGeom>
          <a:solidFill>
            <a:srgbClr val="C00000"/>
          </a:solidFill>
        </p:spPr>
        <p:txBody>
          <a:bodyPr/>
          <a:lstStyle/>
          <a:p>
            <a:pPr lvl="0" algn="ctr">
              <a:lnSpc>
                <a:spcPct val="90000"/>
              </a:lnSpc>
              <a:spcBef>
                <a:spcPct val="0"/>
              </a:spcBef>
              <a:defRPr/>
            </a:pPr>
            <a:endParaRPr kumimoji="0" lang="zh-CN" altLang="en-US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ea typeface="+mj-ea"/>
              <a:cs typeface="+mj-cs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3B8F4CF-29C9-4949-8401-EC7DE8EC7133}"/>
              </a:ext>
            </a:extLst>
          </p:cNvPr>
          <p:cNvSpPr txBox="1">
            <a:spLocks noChangeArrowheads="1"/>
          </p:cNvSpPr>
          <p:nvPr/>
        </p:nvSpPr>
        <p:spPr>
          <a:xfrm>
            <a:off x="1" y="6629400"/>
            <a:ext cx="12191999" cy="451520"/>
          </a:xfrm>
          <a:prstGeom prst="rect">
            <a:avLst/>
          </a:prstGeom>
          <a:solidFill>
            <a:srgbClr val="C00000"/>
          </a:solidFill>
        </p:spPr>
        <p:txBody>
          <a:bodyPr/>
          <a:lstStyle/>
          <a:p>
            <a:pPr lvl="0" algn="ctr">
              <a:lnSpc>
                <a:spcPct val="90000"/>
              </a:lnSpc>
              <a:spcBef>
                <a:spcPct val="0"/>
              </a:spcBef>
              <a:defRPr/>
            </a:pPr>
            <a:endParaRPr kumimoji="0" lang="zh-CN" altLang="en-US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ea typeface="+mj-ea"/>
              <a:cs typeface="+mj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BF5204-6562-4F27-8F07-D9F43B540A8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305" y="-4825"/>
            <a:ext cx="942333" cy="907502"/>
          </a:xfrm>
          <a:prstGeom prst="rect">
            <a:avLst/>
          </a:prstGeom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1BF5204-6562-4F27-8F07-D9F43B540A8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11249667" y="0"/>
            <a:ext cx="942333" cy="907502"/>
          </a:xfrm>
          <a:prstGeom prst="rect">
            <a:avLst/>
          </a:prstGeom>
          <a:ln>
            <a:noFill/>
          </a:ln>
        </p:spPr>
      </p:pic>
      <p:pic>
        <p:nvPicPr>
          <p:cNvPr id="7" name="Picture 6" descr="666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62000" y="1066800"/>
            <a:ext cx="7391400" cy="54864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670</TotalTime>
  <Words>333</Words>
  <Application>Microsoft Office PowerPoint</Application>
  <PresentationFormat>Widescreen</PresentationFormat>
  <Paragraphs>43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7" baseType="lpstr">
      <vt:lpstr>Tinos</vt:lpstr>
      <vt:lpstr>Bahnschrift</vt:lpstr>
      <vt:lpstr>Bookman Old Style</vt:lpstr>
      <vt:lpstr>Arial</vt:lpstr>
      <vt:lpstr>Baskerville Old Face</vt:lpstr>
      <vt:lpstr>Wingdings</vt:lpstr>
      <vt:lpstr>Arial Black</vt:lpstr>
      <vt:lpstr>Calibri</vt:lpstr>
      <vt:lpstr>Wingdings 3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by adguard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aakritigupta761989@gmail.com</dc:creator>
  <cp:lastModifiedBy>Abhinav Choudhary</cp:lastModifiedBy>
  <cp:revision>68</cp:revision>
  <dcterms:created xsi:type="dcterms:W3CDTF">2022-01-23T13:34:00Z</dcterms:created>
  <dcterms:modified xsi:type="dcterms:W3CDTF">2022-07-01T10:28:34Z</dcterms:modified>
</cp:coreProperties>
</file>